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5" r:id="rId4"/>
    <p:sldId id="268" r:id="rId5"/>
    <p:sldId id="266" r:id="rId6"/>
    <p:sldId id="262" r:id="rId7"/>
    <p:sldId id="263" r:id="rId8"/>
    <p:sldId id="264" r:id="rId9"/>
    <p:sldId id="267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PEACE IV: </a:t>
            </a:r>
            <a:br>
              <a:rPr lang="en-GB" dirty="0"/>
            </a:br>
            <a:r>
              <a:rPr lang="en-GB" dirty="0"/>
              <a:t>Monitoring &amp; Evaluation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5280846"/>
            <a:ext cx="6050422" cy="1577154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2000" b="1" dirty="0"/>
              <a:t>Quality and Impact Body</a:t>
            </a:r>
          </a:p>
          <a:p>
            <a:pPr algn="ctr"/>
            <a:r>
              <a:rPr lang="en-GB" sz="2000" dirty="0"/>
              <a:t>Youth Pact</a:t>
            </a:r>
          </a:p>
          <a:p>
            <a:pPr algn="ctr"/>
            <a:r>
              <a:rPr lang="en-GB" sz="2000" dirty="0"/>
              <a:t>Co-Operation Ireland / University of Ulster / National Youth Council of Ireland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14618" y="5287964"/>
            <a:ext cx="5777382" cy="1570035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b="1" dirty="0"/>
              <a:t>Evaluation Team</a:t>
            </a:r>
          </a:p>
          <a:p>
            <a:pPr algn="ctr"/>
            <a:r>
              <a:rPr lang="en-GB" sz="2000" dirty="0"/>
              <a:t>Centre for Identity and Intergroup Relations Evaluation Team</a:t>
            </a:r>
          </a:p>
          <a:p>
            <a:pPr algn="ctr"/>
            <a:r>
              <a:rPr lang="en-GB" sz="2000" dirty="0"/>
              <a:t>Queen’s University Belfast</a:t>
            </a:r>
          </a:p>
        </p:txBody>
      </p:sp>
    </p:spTree>
    <p:extLst>
      <p:ext uri="{BB962C8B-B14F-4D97-AF65-F5344CB8AC3E}">
        <p14:creationId xmlns:p14="http://schemas.microsoft.com/office/powerpoint/2010/main" val="2015723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Participant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42602"/>
            <a:ext cx="10554574" cy="3636511"/>
          </a:xfrm>
        </p:spPr>
        <p:txBody>
          <a:bodyPr>
            <a:normAutofit/>
          </a:bodyPr>
          <a:lstStyle/>
          <a:p>
            <a:r>
              <a:rPr lang="en-GB" sz="2600" dirty="0"/>
              <a:t>Measure ‘distance travelled’</a:t>
            </a:r>
          </a:p>
          <a:p>
            <a:pPr lvl="1"/>
            <a:r>
              <a:rPr lang="en-GB" sz="2200" dirty="0"/>
              <a:t>Longitudinal design – 4 time points</a:t>
            </a:r>
          </a:p>
          <a:p>
            <a:r>
              <a:rPr lang="en-GB" sz="2600" dirty="0"/>
              <a:t>Explore impact of PEACE IV funding</a:t>
            </a:r>
          </a:p>
          <a:p>
            <a:pPr lvl="1"/>
            <a:r>
              <a:rPr lang="en-GB" sz="2200" dirty="0"/>
              <a:t>Good relations</a:t>
            </a:r>
          </a:p>
          <a:p>
            <a:pPr lvl="1"/>
            <a:r>
              <a:rPr lang="en-GB" sz="2200" dirty="0"/>
              <a:t>Personal development</a:t>
            </a:r>
          </a:p>
          <a:p>
            <a:pPr lvl="1"/>
            <a:r>
              <a:rPr lang="en-GB" sz="2200" dirty="0"/>
              <a:t>Citizenship</a:t>
            </a:r>
          </a:p>
          <a:p>
            <a:r>
              <a:rPr lang="en-GB" sz="2600" dirty="0"/>
              <a:t>Explore intervention logic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9223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evaluation and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581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/>
              <a:t>Role of </a:t>
            </a:r>
            <a:r>
              <a:rPr lang="en-GB" sz="2600" dirty="0" err="1"/>
              <a:t>YouthPact</a:t>
            </a:r>
            <a:r>
              <a:rPr lang="en-GB" sz="2600" dirty="0"/>
              <a:t> and Queen’s University Belfast is three-fold :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en-GB" sz="2800" dirty="0"/>
              <a:t>1. To gather and present robust evidence to illustrate the impact of the Peace IV Children and Young people strand.</a:t>
            </a:r>
          </a:p>
          <a:p>
            <a:r>
              <a:rPr lang="en-GB" sz="2800" dirty="0"/>
              <a:t>2. To illustrate how the youth work approach is central to this development.</a:t>
            </a:r>
          </a:p>
          <a:p>
            <a:r>
              <a:rPr lang="en-GB" sz="2800" dirty="0"/>
              <a:t>3. To share and celebrate good practice.</a:t>
            </a:r>
          </a:p>
        </p:txBody>
      </p:sp>
    </p:spTree>
    <p:extLst>
      <p:ext uri="{BB962C8B-B14F-4D97-AF65-F5344CB8AC3E}">
        <p14:creationId xmlns:p14="http://schemas.microsoft.com/office/powerpoint/2010/main" val="766190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687819"/>
            <a:ext cx="10571998" cy="970450"/>
          </a:xfrm>
        </p:spPr>
        <p:txBody>
          <a:bodyPr/>
          <a:lstStyle/>
          <a:p>
            <a:r>
              <a:rPr lang="en-GB" dirty="0"/>
              <a:t>Evaluation Team					Quality &amp; Impact </a:t>
            </a:r>
            <a:br>
              <a:rPr lang="en-GB" dirty="0"/>
            </a:br>
            <a:r>
              <a:rPr lang="en-GB" dirty="0"/>
              <a:t>																 body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1263" y="2165684"/>
            <a:ext cx="5523322" cy="4499811"/>
          </a:xfrm>
        </p:spPr>
        <p:txBody>
          <a:bodyPr>
            <a:normAutofit/>
          </a:bodyPr>
          <a:lstStyle/>
          <a:p>
            <a:r>
              <a:rPr lang="en-GB" sz="2200" dirty="0"/>
              <a:t>Centre for Identity &amp; Intergroup Relations Evaluation Team, QUB</a:t>
            </a:r>
          </a:p>
          <a:p>
            <a:r>
              <a:rPr lang="en-GB" sz="2200" dirty="0"/>
              <a:t>Test intervention logic of </a:t>
            </a:r>
            <a:r>
              <a:rPr lang="en-GB" sz="2200" dirty="0" err="1"/>
              <a:t>Obj</a:t>
            </a:r>
            <a:r>
              <a:rPr lang="en-GB" sz="2200" dirty="0"/>
              <a:t> 2.1</a:t>
            </a:r>
          </a:p>
          <a:p>
            <a:pPr lvl="1"/>
            <a:r>
              <a:rPr lang="en-GB" sz="1800" dirty="0"/>
              <a:t>Report back to SEUPB (report 1 Oct 2018)</a:t>
            </a:r>
          </a:p>
          <a:p>
            <a:pPr lvl="1"/>
            <a:r>
              <a:rPr lang="en-GB" sz="1800" dirty="0"/>
              <a:t>Longitudinal impact evaluation</a:t>
            </a:r>
          </a:p>
          <a:p>
            <a:pPr lvl="2"/>
            <a:r>
              <a:rPr lang="en-GB" sz="1600" dirty="0"/>
              <a:t>Participant surveys</a:t>
            </a:r>
          </a:p>
          <a:p>
            <a:pPr lvl="2"/>
            <a:r>
              <a:rPr lang="en-GB" sz="1600" dirty="0"/>
              <a:t>Project focus groups</a:t>
            </a:r>
          </a:p>
          <a:p>
            <a:r>
              <a:rPr lang="en-GB" sz="2200" dirty="0"/>
              <a:t>Develop and host two conferences on Children and Youth People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87415" y="2117558"/>
            <a:ext cx="5194583" cy="4451684"/>
          </a:xfrm>
        </p:spPr>
        <p:txBody>
          <a:bodyPr>
            <a:normAutofit/>
          </a:bodyPr>
          <a:lstStyle/>
          <a:p>
            <a:r>
              <a:rPr lang="en-GB" sz="2200" dirty="0" err="1"/>
              <a:t>YouthPact</a:t>
            </a:r>
            <a:endParaRPr lang="en-GB" sz="2200" dirty="0"/>
          </a:p>
          <a:p>
            <a:r>
              <a:rPr lang="en-GB" sz="2200" dirty="0"/>
              <a:t>Support for monitoring projects</a:t>
            </a:r>
          </a:p>
          <a:p>
            <a:r>
              <a:rPr lang="en-GB" sz="2200" dirty="0"/>
              <a:t>Support to gather project data</a:t>
            </a:r>
          </a:p>
          <a:p>
            <a:r>
              <a:rPr lang="en-GB" sz="2200" dirty="0"/>
              <a:t>Qualitative data collection for best practice</a:t>
            </a:r>
          </a:p>
          <a:p>
            <a:pPr lvl="1"/>
            <a:r>
              <a:rPr lang="en-GB" sz="1800" dirty="0"/>
              <a:t>Interviews with participants to identify transformative moments</a:t>
            </a:r>
          </a:p>
          <a:p>
            <a:pPr lvl="1"/>
            <a:r>
              <a:rPr lang="en-GB" sz="1800" dirty="0"/>
              <a:t>Interviews with staff to elaborate on practice which leads to change</a:t>
            </a:r>
          </a:p>
          <a:p>
            <a:pPr lvl="1"/>
            <a:r>
              <a:rPr lang="en-GB" sz="1800" dirty="0"/>
              <a:t>Writing up practice to information phase 2</a:t>
            </a:r>
          </a:p>
        </p:txBody>
      </p:sp>
    </p:spTree>
    <p:extLst>
      <p:ext uri="{BB962C8B-B14F-4D97-AF65-F5344CB8AC3E}">
        <p14:creationId xmlns:p14="http://schemas.microsoft.com/office/powerpoint/2010/main" val="688511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DE45-06A8-46C6-B73E-37DD40A26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will see this information and how will this be used?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67666-1164-4A4C-991E-E0490BEC5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4728" y="2247552"/>
            <a:ext cx="5189857" cy="813699"/>
          </a:xfrm>
        </p:spPr>
        <p:txBody>
          <a:bodyPr/>
          <a:lstStyle/>
          <a:p>
            <a:r>
              <a:rPr lang="en-GB" dirty="0"/>
              <a:t>Evaluation TEAM – Queen’s University Belfast - Required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69F6B-F4E4-43A3-97D5-D1E4204CB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729" y="3167270"/>
            <a:ext cx="5189856" cy="3048000"/>
          </a:xfrm>
        </p:spPr>
        <p:txBody>
          <a:bodyPr>
            <a:normAutofit/>
          </a:bodyPr>
          <a:lstStyle/>
          <a:p>
            <a:r>
              <a:rPr lang="en-GB" dirty="0"/>
              <a:t>WHO?</a:t>
            </a:r>
            <a:br>
              <a:rPr lang="en-GB" dirty="0"/>
            </a:br>
            <a:r>
              <a:rPr lang="en-GB" dirty="0"/>
              <a:t>Longitudinal Surveys on a quarterly basis.</a:t>
            </a:r>
          </a:p>
          <a:p>
            <a:r>
              <a:rPr lang="en-GB" dirty="0"/>
              <a:t>Participant Profiles on a quarterly basis.</a:t>
            </a:r>
          </a:p>
          <a:p>
            <a:r>
              <a:rPr lang="en-GB" dirty="0"/>
              <a:t>Session information to understand intervention logic/project design.</a:t>
            </a:r>
          </a:p>
          <a:p>
            <a:r>
              <a:rPr lang="en-GB" dirty="0"/>
              <a:t>HOW?</a:t>
            </a:r>
          </a:p>
          <a:p>
            <a:r>
              <a:rPr lang="en-GB" dirty="0"/>
              <a:t>Analysed and presented to SEUPB as evidence of impact on an annual basis.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6FDAA-E292-40AF-AF55-AE98600E4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7415" y="2054087"/>
            <a:ext cx="5194583" cy="697051"/>
          </a:xfrm>
        </p:spPr>
        <p:txBody>
          <a:bodyPr/>
          <a:lstStyle/>
          <a:p>
            <a:r>
              <a:rPr lang="en-GB" dirty="0" err="1"/>
              <a:t>YouthPact</a:t>
            </a:r>
            <a:r>
              <a:rPr lang="en-GB" dirty="0"/>
              <a:t> – Quality &amp;Impact Body - Voluntary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1AEF23-446F-4B0A-AD67-B90D5FE03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415" y="2955234"/>
            <a:ext cx="5194583" cy="345557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WHO?</a:t>
            </a:r>
          </a:p>
          <a:p>
            <a:r>
              <a:rPr lang="en-GB" dirty="0"/>
              <a:t>Session information viewed to understand intervention logic/project design.</a:t>
            </a:r>
          </a:p>
          <a:p>
            <a:r>
              <a:rPr lang="en-GB" dirty="0"/>
              <a:t>Session reflections viewed.</a:t>
            </a:r>
          </a:p>
          <a:p>
            <a:r>
              <a:rPr lang="en-GB" dirty="0"/>
              <a:t>HOW?</a:t>
            </a:r>
          </a:p>
          <a:p>
            <a:r>
              <a:rPr lang="en-GB" dirty="0"/>
              <a:t>Training and learning sessions devised to respond to worker feedback.</a:t>
            </a:r>
          </a:p>
          <a:p>
            <a:r>
              <a:rPr lang="en-GB" dirty="0"/>
              <a:t>Interventions written into practice and policy papers.</a:t>
            </a:r>
          </a:p>
          <a:p>
            <a:r>
              <a:rPr lang="en-GB" dirty="0"/>
              <a:t>Interventions presented as part of sharing and learning events.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87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Reporting to SEUPB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Individual delivery agents are responsible for reporting to SEUPB on a quarterly basis on:</a:t>
            </a:r>
          </a:p>
          <a:p>
            <a:pPr lvl="1"/>
            <a:r>
              <a:rPr lang="en-GB" sz="2200" dirty="0"/>
              <a:t>Unique Learner Number</a:t>
            </a:r>
          </a:p>
          <a:p>
            <a:pPr lvl="1"/>
            <a:r>
              <a:rPr lang="en-GB" sz="2200" dirty="0"/>
              <a:t>Intensity of engagement</a:t>
            </a:r>
          </a:p>
          <a:p>
            <a:pPr lvl="1"/>
            <a:r>
              <a:rPr lang="en-GB" sz="2200" dirty="0"/>
              <a:t>Timeframe of engagement</a:t>
            </a:r>
          </a:p>
          <a:p>
            <a:pPr lvl="1"/>
            <a:r>
              <a:rPr lang="en-GB" sz="2200" dirty="0"/>
              <a:t>Community ID of participants per cohort</a:t>
            </a:r>
          </a:p>
          <a:p>
            <a:pPr lvl="1"/>
            <a:r>
              <a:rPr lang="en-GB" sz="2200" dirty="0"/>
              <a:t>Distance travelled</a:t>
            </a:r>
          </a:p>
        </p:txBody>
      </p:sp>
    </p:spTree>
    <p:extLst>
      <p:ext uri="{BB962C8B-B14F-4D97-AF65-F5344CB8AC3E}">
        <p14:creationId xmlns:p14="http://schemas.microsoft.com/office/powerpoint/2010/main" val="418276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302099"/>
          </a:xfrm>
        </p:spPr>
        <p:txBody>
          <a:bodyPr/>
          <a:lstStyle/>
          <a:p>
            <a:r>
              <a:rPr lang="en-GB" dirty="0"/>
              <a:t>“Cohort” profile – this is done once at the start of your group/cohort.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/>
              <a:t>Cohort code – STRIVE- 001</a:t>
            </a:r>
          </a:p>
          <a:p>
            <a:r>
              <a:rPr lang="en-GB" sz="2600" dirty="0"/>
              <a:t>Dates of engagement – October 2017 – April 2018</a:t>
            </a:r>
          </a:p>
          <a:p>
            <a:r>
              <a:rPr lang="en-GB" sz="2600" dirty="0"/>
              <a:t>Hours of engagement – 18 hours per week.</a:t>
            </a:r>
          </a:p>
          <a:p>
            <a:r>
              <a:rPr lang="en-GB" sz="2600" dirty="0"/>
              <a:t>Project design – e.g. music-based project; social action project with Volunteer NOW; 4 residentials.</a:t>
            </a:r>
          </a:p>
          <a:p>
            <a:r>
              <a:rPr lang="en-GB" sz="2600" dirty="0"/>
              <a:t>Anticipated participants (Number/ULNs)</a:t>
            </a:r>
          </a:p>
          <a:p>
            <a:r>
              <a:rPr lang="en-GB" sz="2600" dirty="0"/>
              <a:t>Community ID breakdown</a:t>
            </a:r>
          </a:p>
        </p:txBody>
      </p:sp>
    </p:spTree>
    <p:extLst>
      <p:ext uri="{BB962C8B-B14F-4D97-AF65-F5344CB8AC3E}">
        <p14:creationId xmlns:p14="http://schemas.microsoft.com/office/powerpoint/2010/main" val="419601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Participant profile – this is done once at the start of each cohort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796209"/>
            <a:ext cx="5185873" cy="3064841"/>
          </a:xfrm>
        </p:spPr>
        <p:txBody>
          <a:bodyPr>
            <a:normAutofit/>
          </a:bodyPr>
          <a:lstStyle/>
          <a:p>
            <a:r>
              <a:rPr lang="en-GB" sz="2600" dirty="0"/>
              <a:t>Unique Learner Number</a:t>
            </a:r>
          </a:p>
          <a:p>
            <a:r>
              <a:rPr lang="en-GB" sz="2600" dirty="0"/>
              <a:t>Age/Date of birth</a:t>
            </a:r>
          </a:p>
          <a:p>
            <a:r>
              <a:rPr lang="en-GB" sz="2600" dirty="0"/>
              <a:t>Gender</a:t>
            </a:r>
          </a:p>
          <a:p>
            <a:r>
              <a:rPr lang="en-GB" sz="2600" dirty="0"/>
              <a:t>Postcode (BTXX)/</a:t>
            </a:r>
            <a:r>
              <a:rPr lang="en-GB" sz="2600" dirty="0" err="1"/>
              <a:t>eir</a:t>
            </a:r>
            <a:r>
              <a:rPr lang="en-GB" sz="2600" dirty="0"/>
              <a:t>-code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600" dirty="0"/>
              <a:t>Community background</a:t>
            </a:r>
          </a:p>
          <a:p>
            <a:r>
              <a:rPr lang="en-GB" sz="2600" dirty="0"/>
              <a:t>Ethnicity</a:t>
            </a:r>
          </a:p>
          <a:p>
            <a:r>
              <a:rPr lang="en-GB" sz="2600" dirty="0"/>
              <a:t>Disability status</a:t>
            </a:r>
          </a:p>
          <a:p>
            <a:r>
              <a:rPr lang="en-GB" sz="2600" dirty="0"/>
              <a:t>Caregiver status</a:t>
            </a:r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529467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information – after each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/>
              <a:t>Activity date</a:t>
            </a:r>
          </a:p>
          <a:p>
            <a:r>
              <a:rPr lang="en-GB" sz="2600" dirty="0"/>
              <a:t>Times for activity</a:t>
            </a:r>
          </a:p>
          <a:p>
            <a:r>
              <a:rPr lang="en-GB" sz="2600" dirty="0"/>
              <a:t>Activity goals</a:t>
            </a:r>
          </a:p>
          <a:p>
            <a:r>
              <a:rPr lang="en-GB" sz="2600" dirty="0"/>
              <a:t>Brief description of activities</a:t>
            </a:r>
          </a:p>
          <a:p>
            <a:r>
              <a:rPr lang="en-GB" sz="2600" dirty="0"/>
              <a:t>Activity nature – cross-border, cross-community, single identity, good relations</a:t>
            </a:r>
          </a:p>
          <a:p>
            <a:r>
              <a:rPr lang="en-GB" sz="2600" dirty="0"/>
              <a:t>Unique Learner Number for all in attendance</a:t>
            </a:r>
          </a:p>
        </p:txBody>
      </p:sp>
    </p:spTree>
    <p:extLst>
      <p:ext uri="{BB962C8B-B14F-4D97-AF65-F5344CB8AC3E}">
        <p14:creationId xmlns:p14="http://schemas.microsoft.com/office/powerpoint/2010/main" val="222179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reflection – after each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600" dirty="0"/>
              <a:t>Session Goal/s – drop down menu from 17 sub-heading</a:t>
            </a:r>
          </a:p>
          <a:p>
            <a:r>
              <a:rPr lang="en-GB" sz="2600" dirty="0"/>
              <a:t>What was I hoping to achieve in the session?</a:t>
            </a:r>
          </a:p>
          <a:p>
            <a:r>
              <a:rPr lang="en-GB" sz="2600" dirty="0"/>
              <a:t>How effective was this session in achieving this goal? (sliding scale)</a:t>
            </a:r>
          </a:p>
          <a:p>
            <a:r>
              <a:rPr lang="en-GB" sz="2600" dirty="0"/>
              <a:t>What information leads me to this rating?</a:t>
            </a:r>
          </a:p>
          <a:p>
            <a:r>
              <a:rPr lang="en-GB" sz="2600" dirty="0"/>
              <a:t>Tell us of any barriers or set-backs that impacted on your session?</a:t>
            </a:r>
          </a:p>
          <a:p>
            <a:r>
              <a:rPr lang="en-GB" sz="2600" dirty="0"/>
              <a:t>Any change moments?</a:t>
            </a:r>
          </a:p>
          <a:p>
            <a:r>
              <a:rPr lang="en-GB" sz="2600" dirty="0"/>
              <a:t>Any critical conversations or interactions?</a:t>
            </a:r>
          </a:p>
        </p:txBody>
      </p:sp>
    </p:spTree>
    <p:extLst>
      <p:ext uri="{BB962C8B-B14F-4D97-AF65-F5344CB8AC3E}">
        <p14:creationId xmlns:p14="http://schemas.microsoft.com/office/powerpoint/2010/main" val="1913283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86</TotalTime>
  <Words>535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Quotable</vt:lpstr>
      <vt:lpstr>PEACE IV:  Monitoring &amp; Evaluation</vt:lpstr>
      <vt:lpstr>Purpose of evaluation and monitoring</vt:lpstr>
      <vt:lpstr>Evaluation Team     Quality &amp; Impact                   body</vt:lpstr>
      <vt:lpstr>Who will see this information and how will this be used?</vt:lpstr>
      <vt:lpstr>Reporting to SEUPB</vt:lpstr>
      <vt:lpstr>“Cohort” profile – this is done once at the start of your group/cohort.</vt:lpstr>
      <vt:lpstr>Participant profile – this is done once at the start of each cohort</vt:lpstr>
      <vt:lpstr>Session information – after each session</vt:lpstr>
      <vt:lpstr>Session reflection – after each session</vt:lpstr>
      <vt:lpstr>Participant 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PEACE IV:  Monitoring &amp; Evaluation</dc:title>
  <dc:creator>Danielle Blaylock</dc:creator>
  <cp:lastModifiedBy>Eliz McArdle</cp:lastModifiedBy>
  <cp:revision>13</cp:revision>
  <dcterms:created xsi:type="dcterms:W3CDTF">2018-02-10T16:15:42Z</dcterms:created>
  <dcterms:modified xsi:type="dcterms:W3CDTF">2018-02-14T13:20:06Z</dcterms:modified>
</cp:coreProperties>
</file>