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1" r:id="rId2"/>
    <p:sldId id="294" r:id="rId3"/>
    <p:sldId id="316" r:id="rId4"/>
    <p:sldId id="318" r:id="rId5"/>
    <p:sldId id="315" r:id="rId6"/>
    <p:sldId id="322" r:id="rId7"/>
    <p:sldId id="323" r:id="rId8"/>
    <p:sldId id="317" r:id="rId9"/>
    <p:sldId id="314" r:id="rId10"/>
    <p:sldId id="311" r:id="rId11"/>
    <p:sldId id="312" r:id="rId12"/>
    <p:sldId id="313" r:id="rId13"/>
    <p:sldId id="324" r:id="rId14"/>
    <p:sldId id="304" r:id="rId15"/>
    <p:sldId id="320" r:id="rId16"/>
    <p:sldId id="325" r:id="rId17"/>
    <p:sldId id="305" r:id="rId18"/>
    <p:sldId id="298" r:id="rId19"/>
    <p:sldId id="319" r:id="rId20"/>
    <p:sldId id="326" r:id="rId21"/>
    <p:sldId id="327" r:id="rId22"/>
    <p:sldId id="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DF"/>
    <a:srgbClr val="399FE4"/>
    <a:srgbClr val="233881"/>
    <a:srgbClr val="130E3A"/>
    <a:srgbClr val="130E3B"/>
    <a:srgbClr val="04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51" autoAdjust="0"/>
    <p:restoredTop sz="92683"/>
  </p:normalViewPr>
  <p:slideViewPr>
    <p:cSldViewPr snapToGrid="0" snapToObjects="1">
      <p:cViewPr varScale="1">
        <p:scale>
          <a:sx n="119" d="100"/>
          <a:sy n="119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207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ECE3D9-6000-45D2-96FD-24A5CC8A89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F3892-9B9A-4EB6-A135-0CBC69C5B4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6809E-A18B-4FA1-8376-36359C959F1C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1BD5A-82D6-4DA2-8350-F35462BCE9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B094A-4C9B-45E0-B065-A8A38F3DE1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122D-34CF-476D-8107-C9A8B049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5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507DC-7EAF-7B4E-B488-5AAE5388DDC2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B86C0-CE0D-3546-A6F4-41D91E03D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7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B86C0-CE0D-3546-A6F4-41D91E03D4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3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B86C0-CE0D-3546-A6F4-41D91E03D4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1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B86C0-CE0D-3546-A6F4-41D91E03D4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3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B86C0-CE0D-3546-A6F4-41D91E03D4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B86C0-CE0D-3546-A6F4-41D91E03D4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4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A87B-E002-9549-9BF4-F63E781E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B7D2D-E16C-954D-9ECE-14706A18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36B17-61F9-E642-B049-DEB9994E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0F777-E234-42D5-8C54-9688AAA37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5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C11594-1981-424B-A61B-D9494C552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6935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FE0F45-E1C4-4879-BA3B-BBCE105F9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7C35E-3DD7-42F1-B105-BF67AB81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E0C8EC-B4EC-4B05-89E9-1672E8F5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B27D6-4694-440A-976A-53EDCAE56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D985A2-963B-46E3-A5F0-F3274574B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01652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9F8582-F50C-47C0-8865-3073024F85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104364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275973-DA4E-4D7F-B773-E486FB2081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79832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5455-985C-4D7F-8740-66B98AE14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914148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14F0AF-993E-4AAE-AB32-3F8C2A8BA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105839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B88E39-02F8-4846-A7BB-217CACFC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6A04-76A7-BC4F-A567-13DBE205493B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9173C-0C78-3747-BC83-2A226C78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15527-524B-0F46-B1C7-CCA2A95F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128-CE8D-7646-A44D-655DE28B5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4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3FAD2-B40C-C54C-803F-998CCC5D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B8E39-5A90-2348-A545-F736D2D5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B88B-56F7-BC40-A4B0-6B41963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100CB-BB59-4697-B2DC-7732C0A8CD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79A285-FC21-4C14-81A3-013DAC946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8409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3D957-37C4-3149-A615-BA27376F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84549-B45E-984E-80AA-284151F8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6937A-FA5C-604F-99B5-4FF1079C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18BF3-E420-4A02-99AA-6FC98827E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394A2A-6D12-46B7-AAD5-4A9BC103A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6739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1FB0C-88CD-474B-A77C-B2308528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976E6-20A4-3B4C-8671-D3A1D245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726E-91D2-A044-AA3B-EA636B57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078FEC-EA73-45FF-93BE-B13819C7B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7" y="445165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55AD5-07A5-4C77-AF5E-7B6F25871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2181300"/>
            <a:ext cx="2943225" cy="3651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4782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918C2-5EF1-FA47-B80D-CA95DD68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6EFEE-8937-D24F-B42B-8CF58145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8F660-2C85-A141-88E2-1E82F571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CC116-3B83-4913-83B7-1B3EB87095C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30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76443-DB4F-429F-A8EC-273541967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7" y="445165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A989FD-66BE-4C4F-9FBF-C857B619BF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2181300"/>
            <a:ext cx="2943225" cy="3651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2825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62E911-1C7A-DB41-98EE-13939D27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96F66-3F2E-B240-AB4A-D6138736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F4EB1-62A6-FA47-8FFE-B039305A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4577C-23CB-4C69-A8D5-DCF83984D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9FDF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A2B159F-4FC2-460B-B34F-EDC587A63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802" y="5439102"/>
            <a:ext cx="1311291" cy="662060"/>
          </a:xfrm>
          <a:solidFill>
            <a:srgbClr val="009FDF"/>
          </a:solidFill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0859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8721B-4E91-4EC8-B323-3D3B2B540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40997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FA61CB-6CCF-4EE9-80E7-B3FB9EC71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1890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DFB3E9-C7F4-4E2A-99BB-675EDAE1C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72838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C3919-38C4-6B45-A6E9-70C35211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F0E89-ED38-0448-8C49-D8B27EE02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BA73-0C1A-224D-95D7-F1E5E9AB3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191F-8C38-AF48-8E3C-1D86AD82874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5772-93B1-1E41-986C-8BCFDB844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D2975-8E4D-6743-ADD0-4A39EC6A4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7" r:id="rId11"/>
    <p:sldLayoutId id="2147483663" r:id="rId12"/>
    <p:sldLayoutId id="2147483664" r:id="rId13"/>
    <p:sldLayoutId id="2147483665" r:id="rId14"/>
    <p:sldLayoutId id="2147483666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M8cZe5q8Cjc#action=share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lster.ac.uk/courses?query=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tiff"/><Relationship Id="rId4" Type="http://schemas.openxmlformats.org/officeDocument/2006/relationships/hyperlink" Target="https://www.ulster.ac.uk/open-day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AC6C-9762-4327-B0FE-1EBACE69D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Day Guide</a:t>
            </a:r>
          </a:p>
        </p:txBody>
      </p:sp>
    </p:spTree>
    <p:extLst>
      <p:ext uri="{BB962C8B-B14F-4D97-AF65-F5344CB8AC3E}">
        <p14:creationId xmlns:p14="http://schemas.microsoft.com/office/powerpoint/2010/main" val="214152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AAC521-F35B-B848-A837-894DFD7AD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4" y="166254"/>
            <a:ext cx="11902101" cy="6531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198BD1-D7C7-D641-9432-7B4D0459C3D2}"/>
              </a:ext>
            </a:extLst>
          </p:cNvPr>
          <p:cNvSpPr txBox="1"/>
          <p:nvPr/>
        </p:nvSpPr>
        <p:spPr>
          <a:xfrm>
            <a:off x="7278624" y="5918226"/>
            <a:ext cx="4998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388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COLERAINE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55D2B-9F29-D349-A817-E71F4DA62A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52" y="316993"/>
            <a:ext cx="1621073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93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272886-FD36-904B-BE61-508DD8DFF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34" y="178130"/>
            <a:ext cx="11856123" cy="6519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2C40A-259F-B44C-9648-1EA05DB0751B}"/>
              </a:ext>
            </a:extLst>
          </p:cNvPr>
          <p:cNvSpPr txBox="1"/>
          <p:nvPr/>
        </p:nvSpPr>
        <p:spPr>
          <a:xfrm>
            <a:off x="184134" y="5930101"/>
            <a:ext cx="3389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388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MAGEE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55E495-402F-BA4C-928B-5BFF1365A0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52" y="316993"/>
            <a:ext cx="1621073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0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C518E3-4575-C64C-95E3-46C22DF06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6854"/>
            <a:ext cx="11853595" cy="6490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4B02C-026B-F447-925C-9679CB318181}"/>
              </a:ext>
            </a:extLst>
          </p:cNvPr>
          <p:cNvSpPr txBox="1"/>
          <p:nvPr/>
        </p:nvSpPr>
        <p:spPr>
          <a:xfrm>
            <a:off x="8570976" y="5918226"/>
            <a:ext cx="3621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388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BELFAST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9ED66-04E4-D74D-B84F-B7ABF391D3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723" y="316993"/>
            <a:ext cx="1621073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05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2EA84D-4B42-F144-AA66-DD5D8061AA7F}"/>
              </a:ext>
            </a:extLst>
          </p:cNvPr>
          <p:cNvSpPr txBox="1">
            <a:spLocks/>
          </p:cNvSpPr>
          <p:nvPr/>
        </p:nvSpPr>
        <p:spPr>
          <a:xfrm>
            <a:off x="838199" y="3152273"/>
            <a:ext cx="7646044" cy="7725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How to HACK your university Open Day </a:t>
            </a:r>
          </a:p>
        </p:txBody>
      </p:sp>
    </p:spTree>
    <p:extLst>
      <p:ext uri="{BB962C8B-B14F-4D97-AF65-F5344CB8AC3E}">
        <p14:creationId xmlns:p14="http://schemas.microsoft.com/office/powerpoint/2010/main" val="326508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A69EDCF4-F90E-C24B-85C6-22059E79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784"/>
            <a:ext cx="12192000" cy="6362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422AB-A3FE-354C-8E07-7388D540D0FC}"/>
              </a:ext>
            </a:extLst>
          </p:cNvPr>
          <p:cNvSpPr txBox="1"/>
          <p:nvPr/>
        </p:nvSpPr>
        <p:spPr>
          <a:xfrm>
            <a:off x="510639" y="1859339"/>
            <a:ext cx="35150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</a:t>
            </a:r>
            <a:endParaRPr lang="en-US" sz="66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6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 WATCH</a:t>
            </a:r>
          </a:p>
        </p:txBody>
      </p:sp>
    </p:spTree>
    <p:extLst>
      <p:ext uri="{BB962C8B-B14F-4D97-AF65-F5344CB8AC3E}">
        <p14:creationId xmlns:p14="http://schemas.microsoft.com/office/powerpoint/2010/main" val="4035227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94E8-AD19-8440-A06F-F0748698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77" y="445165"/>
            <a:ext cx="7494003" cy="772528"/>
          </a:xfrm>
        </p:spPr>
        <p:txBody>
          <a:bodyPr/>
          <a:lstStyle/>
          <a:p>
            <a:r>
              <a:rPr lang="en-US" dirty="0"/>
              <a:t>Hacking Open Days | </a:t>
            </a:r>
            <a:r>
              <a:rPr lang="en-US" dirty="0">
                <a:solidFill>
                  <a:srgbClr val="130E3B"/>
                </a:solidFill>
              </a:rPr>
              <a:t>5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15E0D-3FB6-7A4F-BB13-8A83B2534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540032"/>
            <a:ext cx="6963693" cy="5118675"/>
          </a:xfrm>
        </p:spPr>
        <p:txBody>
          <a:bodyPr>
            <a:normAutofit fontScale="70000" lnSpcReduction="20000"/>
          </a:bodyPr>
          <a:lstStyle/>
          <a:p>
            <a:r>
              <a:rPr lang="en-US" sz="2300" b="1" dirty="0">
                <a:solidFill>
                  <a:srgbClr val="233881"/>
                </a:solidFill>
              </a:rPr>
              <a:t>To recap</a:t>
            </a:r>
            <a:r>
              <a:rPr lang="en-US" sz="2300" dirty="0">
                <a:solidFill>
                  <a:srgbClr val="233881"/>
                </a:solidFill>
              </a:rPr>
              <a:t>, you’ll be able to make the most of your Open Days by:</a:t>
            </a:r>
          </a:p>
          <a:p>
            <a:endParaRPr lang="en-US" dirty="0">
              <a:solidFill>
                <a:srgbClr val="233881"/>
              </a:solidFill>
            </a:endParaRP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Attend subject talks.</a:t>
            </a: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Take campus tours </a:t>
            </a:r>
            <a:r>
              <a:rPr lang="en-US" sz="3200" baseline="30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(explore your surroundings!)</a:t>
            </a:r>
            <a:endParaRPr lang="en-US" sz="3200" dirty="0">
              <a:solidFill>
                <a:srgbClr val="399FE4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Ask Questions </a:t>
            </a:r>
            <a:r>
              <a:rPr lang="en-US" sz="3200" baseline="30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(and get answers)</a:t>
            </a: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Sign up for activities </a:t>
            </a:r>
            <a:r>
              <a:rPr lang="en-US" sz="3200" baseline="30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(have fun and get involved)</a:t>
            </a:r>
            <a:endParaRPr lang="en-US" sz="3200" dirty="0">
              <a:solidFill>
                <a:srgbClr val="399FE4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Find out more about our Clubs &amp; </a:t>
            </a:r>
            <a:r>
              <a:rPr lang="en-US" sz="4000" dirty="0" err="1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Socs</a:t>
            </a:r>
            <a:r>
              <a:rPr lang="en-US" sz="4000" dirty="0">
                <a:solidFill>
                  <a:srgbClr val="399F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4000" dirty="0">
              <a:solidFill>
                <a:srgbClr val="399FE4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EFEDE-3D3B-8A42-804B-15BE7DCD9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7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BFFBE8-AFC4-A14D-8A3A-FB9BBB8834F5}"/>
              </a:ext>
            </a:extLst>
          </p:cNvPr>
          <p:cNvSpPr txBox="1">
            <a:spLocks/>
          </p:cNvSpPr>
          <p:nvPr/>
        </p:nvSpPr>
        <p:spPr>
          <a:xfrm>
            <a:off x="838200" y="3152273"/>
            <a:ext cx="2997530" cy="7725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 Social!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7D690-A152-F14A-8275-62C6A2C4F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930" y="2869732"/>
            <a:ext cx="1337610" cy="133761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527F1D-ECFC-F644-85F5-239BD19A827D}"/>
              </a:ext>
            </a:extLst>
          </p:cNvPr>
          <p:cNvSpPr txBox="1"/>
          <p:nvPr/>
        </p:nvSpPr>
        <p:spPr>
          <a:xfrm rot="21132268">
            <a:off x="3765914" y="3281633"/>
            <a:ext cx="228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(&amp; win prizes!)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04A963-A971-4041-B40F-515788FA9BD0}"/>
              </a:ext>
            </a:extLst>
          </p:cNvPr>
          <p:cNvSpPr/>
          <p:nvPr/>
        </p:nvSpPr>
        <p:spPr>
          <a:xfrm rot="19779360">
            <a:off x="6173986" y="334992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/>
              <a:t>📱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BF5DBF-3A96-8341-ADEF-CED6416546EC}"/>
              </a:ext>
            </a:extLst>
          </p:cNvPr>
          <p:cNvSpPr/>
          <p:nvPr/>
        </p:nvSpPr>
        <p:spPr>
          <a:xfrm rot="1177377">
            <a:off x="7652127" y="3343504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83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751D80E-4E7F-4B4E-8736-6C9F92DA93BF}"/>
              </a:ext>
            </a:extLst>
          </p:cNvPr>
          <p:cNvGrpSpPr/>
          <p:nvPr/>
        </p:nvGrpSpPr>
        <p:grpSpPr>
          <a:xfrm>
            <a:off x="4893092" y="5175635"/>
            <a:ext cx="7720599" cy="1682366"/>
            <a:chOff x="2821768" y="3350021"/>
            <a:chExt cx="7720599" cy="168236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21DCBDF-0D8C-0649-B3B9-C062E064C781}"/>
                </a:ext>
              </a:extLst>
            </p:cNvPr>
            <p:cNvSpPr txBox="1"/>
            <p:nvPr/>
          </p:nvSpPr>
          <p:spPr>
            <a:xfrm>
              <a:off x="2821768" y="3350021"/>
              <a:ext cx="77205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ln w="28575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Futura"/>
                </a:rPr>
                <a:t>#</a:t>
              </a:r>
              <a:r>
                <a:rPr lang="en-GB" sz="9600" b="1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Futura"/>
                </a:rPr>
                <a:t>READY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BD48E2-E47A-D645-9489-6DA373C28071}"/>
                </a:ext>
              </a:extLst>
            </p:cNvPr>
            <p:cNvSpPr txBox="1"/>
            <p:nvPr/>
          </p:nvSpPr>
          <p:spPr>
            <a:xfrm>
              <a:off x="6256134" y="4509167"/>
              <a:ext cx="2426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>
                      <a:lumMod val="9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FOR UU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679F94-2132-9844-B707-0B669EE9FC36}"/>
              </a:ext>
            </a:extLst>
          </p:cNvPr>
          <p:cNvGrpSpPr/>
          <p:nvPr/>
        </p:nvGrpSpPr>
        <p:grpSpPr>
          <a:xfrm>
            <a:off x="5631639" y="5175635"/>
            <a:ext cx="7720599" cy="1682366"/>
            <a:chOff x="2821768" y="3350021"/>
            <a:chExt cx="7720599" cy="168236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A3FE83-7B00-8F4D-9E52-24F7AEF26372}"/>
                </a:ext>
              </a:extLst>
            </p:cNvPr>
            <p:cNvSpPr txBox="1"/>
            <p:nvPr/>
          </p:nvSpPr>
          <p:spPr>
            <a:xfrm>
              <a:off x="2821768" y="3350021"/>
              <a:ext cx="77205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ln w="28575">
                    <a:noFill/>
                  </a:ln>
                  <a:solidFill>
                    <a:schemeClr val="bg1">
                      <a:lumMod val="85000"/>
                    </a:schemeClr>
                  </a:solidFill>
                  <a:latin typeface="Futura"/>
                </a:rPr>
                <a:t>#</a:t>
              </a:r>
              <a:r>
                <a:rPr lang="en-GB" sz="9600" b="1" dirty="0">
                  <a:ln w="38100">
                    <a:noFill/>
                  </a:ln>
                  <a:solidFill>
                    <a:schemeClr val="bg1">
                      <a:lumMod val="85000"/>
                    </a:schemeClr>
                  </a:solidFill>
                  <a:latin typeface="Futura"/>
                </a:rPr>
                <a:t>READY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1E4288-97DB-0449-91FE-58DBF19F9ED2}"/>
                </a:ext>
              </a:extLst>
            </p:cNvPr>
            <p:cNvSpPr txBox="1"/>
            <p:nvPr/>
          </p:nvSpPr>
          <p:spPr>
            <a:xfrm>
              <a:off x="6256134" y="4509167"/>
              <a:ext cx="2426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>
                      <a:lumMod val="8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FOR UU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E36375-2F93-A34D-B9C7-A1A7B05F7875}"/>
              </a:ext>
            </a:extLst>
          </p:cNvPr>
          <p:cNvGrpSpPr/>
          <p:nvPr/>
        </p:nvGrpSpPr>
        <p:grpSpPr>
          <a:xfrm>
            <a:off x="6194350" y="5175634"/>
            <a:ext cx="7720599" cy="1682366"/>
            <a:chOff x="2821768" y="3350021"/>
            <a:chExt cx="7720599" cy="16823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99A5FF-22E4-7B45-A17A-BDA528C65A32}"/>
                </a:ext>
              </a:extLst>
            </p:cNvPr>
            <p:cNvSpPr txBox="1"/>
            <p:nvPr/>
          </p:nvSpPr>
          <p:spPr>
            <a:xfrm>
              <a:off x="2821768" y="3350021"/>
              <a:ext cx="77205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ln w="28575"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Futura"/>
                </a:rPr>
                <a:t>#</a:t>
              </a:r>
              <a:r>
                <a:rPr lang="en-GB" sz="9600" b="1" dirty="0">
                  <a:ln w="38100"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Futura"/>
                </a:rPr>
                <a:t>READY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D3DF6D-2B9A-4F43-BF90-44289B5DBD56}"/>
                </a:ext>
              </a:extLst>
            </p:cNvPr>
            <p:cNvSpPr txBox="1"/>
            <p:nvPr/>
          </p:nvSpPr>
          <p:spPr>
            <a:xfrm>
              <a:off x="6256134" y="4509167"/>
              <a:ext cx="2426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FOR UU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58045C8-2312-6945-9BDA-92DB3E3101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951" y="385555"/>
            <a:ext cx="4790079" cy="4790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02DA3D-25FB-4D69-92E4-4FCD3F9C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Social!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A83FB-B3A8-46CE-B01A-3487684422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960" y="1382436"/>
            <a:ext cx="6828991" cy="505364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>
                <a:solidFill>
                  <a:srgbClr val="233881"/>
                </a:solidFill>
              </a:rPr>
              <a:t>Feeling social? </a:t>
            </a:r>
            <a:r>
              <a:rPr lang="en-US" sz="1600" dirty="0">
                <a:solidFill>
                  <a:srgbClr val="233881"/>
                </a:solidFill>
              </a:rPr>
              <a:t>Well, we are, and we want you to get social with us. </a:t>
            </a:r>
          </a:p>
          <a:p>
            <a:pPr algn="just"/>
            <a:endParaRPr lang="en-US" sz="1600" dirty="0">
              <a:solidFill>
                <a:srgbClr val="233881"/>
              </a:solidFill>
            </a:endParaRPr>
          </a:p>
          <a:p>
            <a:pPr algn="just"/>
            <a:r>
              <a:rPr lang="en-US" sz="1600" dirty="0">
                <a:solidFill>
                  <a:srgbClr val="233881"/>
                </a:solidFill>
              </a:rPr>
              <a:t>To be in with a chance of winning a fabulously stylish Ulster University branded hoodie, we want you to Tweet, Snap, and </a:t>
            </a:r>
            <a:r>
              <a:rPr lang="en-US" sz="1600" dirty="0" err="1">
                <a:solidFill>
                  <a:srgbClr val="233881"/>
                </a:solidFill>
              </a:rPr>
              <a:t>Insta</a:t>
            </a:r>
            <a:r>
              <a:rPr lang="en-US" sz="1600" dirty="0">
                <a:solidFill>
                  <a:srgbClr val="233881"/>
                </a:solidFill>
              </a:rPr>
              <a:t> your way around campus during Open Days, showing us your experience  and adventure of the campus. </a:t>
            </a:r>
          </a:p>
          <a:p>
            <a:pPr algn="just"/>
            <a:endParaRPr lang="en-US" sz="1600" dirty="0">
              <a:solidFill>
                <a:srgbClr val="233881"/>
              </a:solidFill>
            </a:endParaRPr>
          </a:p>
          <a:p>
            <a:pPr algn="just"/>
            <a:r>
              <a:rPr lang="en-US" sz="1600" dirty="0">
                <a:solidFill>
                  <a:srgbClr val="233881"/>
                </a:solidFill>
              </a:rPr>
              <a:t>We want to see your best selfies, with your friends, teachers or even strangers! …and share it with us on all your social channels using </a:t>
            </a:r>
            <a:r>
              <a:rPr lang="en-US" sz="1600" b="1" dirty="0">
                <a:solidFill>
                  <a:srgbClr val="233881"/>
                </a:solidFill>
              </a:rPr>
              <a:t>#</a:t>
            </a:r>
            <a:r>
              <a:rPr lang="en-US" sz="1600" b="1" dirty="0" err="1">
                <a:solidFill>
                  <a:srgbClr val="233881"/>
                </a:solidFill>
              </a:rPr>
              <a:t>ReadyforUU</a:t>
            </a:r>
            <a:r>
              <a:rPr lang="en-US" sz="1600" b="1" dirty="0">
                <a:solidFill>
                  <a:srgbClr val="233881"/>
                </a:solidFill>
              </a:rPr>
              <a:t>. </a:t>
            </a:r>
            <a:r>
              <a:rPr lang="en-US" sz="1600" dirty="0">
                <a:solidFill>
                  <a:srgbClr val="233881"/>
                </a:solidFill>
              </a:rPr>
              <a:t>Don’t forget to use our UU Snapchat / Instagram filters to really up your game!</a:t>
            </a:r>
            <a:endParaRPr lang="en-US" sz="1600" b="1" dirty="0">
              <a:solidFill>
                <a:srgbClr val="233881"/>
              </a:solidFill>
            </a:endParaRPr>
          </a:p>
          <a:p>
            <a:pPr algn="just"/>
            <a:endParaRPr lang="en-US" sz="1600" b="1" dirty="0">
              <a:solidFill>
                <a:srgbClr val="233881"/>
              </a:solidFill>
            </a:endParaRPr>
          </a:p>
          <a:p>
            <a:pPr algn="just"/>
            <a:r>
              <a:rPr lang="en-US" sz="1600" dirty="0">
                <a:solidFill>
                  <a:srgbClr val="233881"/>
                </a:solidFill>
              </a:rPr>
              <a:t>We’ll pick out the best and most creative selfies, live-streams and other weird and wonderful ways of showing the world your experience at Ulster University.</a:t>
            </a:r>
          </a:p>
          <a:p>
            <a:pPr algn="just"/>
            <a:endParaRPr lang="en-US" sz="1600" dirty="0">
              <a:solidFill>
                <a:srgbClr val="233881"/>
              </a:solidFill>
            </a:endParaRPr>
          </a:p>
          <a:p>
            <a:pPr algn="just"/>
            <a:r>
              <a:rPr lang="en-US" sz="1600" dirty="0">
                <a:solidFill>
                  <a:srgbClr val="233881"/>
                </a:solidFill>
              </a:rPr>
              <a:t>…</a:t>
            </a:r>
            <a:r>
              <a:rPr lang="en-US" sz="2000" b="1" dirty="0" err="1">
                <a:solidFill>
                  <a:srgbClr val="233881"/>
                </a:solidFill>
              </a:rPr>
              <a:t>Psst</a:t>
            </a:r>
            <a:r>
              <a:rPr lang="en-US" sz="2000" b="1" dirty="0">
                <a:solidFill>
                  <a:srgbClr val="233881"/>
                </a:solidFill>
              </a:rPr>
              <a:t>! </a:t>
            </a:r>
            <a:r>
              <a:rPr lang="en-US" sz="1600" dirty="0">
                <a:solidFill>
                  <a:srgbClr val="233881"/>
                </a:solidFill>
              </a:rPr>
              <a:t>There’s </a:t>
            </a:r>
            <a:r>
              <a:rPr lang="en-US" sz="2000" b="1" dirty="0">
                <a:solidFill>
                  <a:srgbClr val="233881"/>
                </a:solidFill>
              </a:rPr>
              <a:t>100 hoodies </a:t>
            </a:r>
            <a:r>
              <a:rPr lang="en-US" sz="1600" dirty="0">
                <a:solidFill>
                  <a:srgbClr val="233881"/>
                </a:solidFill>
              </a:rPr>
              <a:t>to be won!</a:t>
            </a:r>
          </a:p>
          <a:p>
            <a:pPr algn="just"/>
            <a:endParaRPr lang="en-US" dirty="0">
              <a:solidFill>
                <a:srgbClr val="23388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066D1-FA82-DE4A-A8D1-3718B1509DB0}"/>
              </a:ext>
            </a:extLst>
          </p:cNvPr>
          <p:cNvSpPr txBox="1"/>
          <p:nvPr/>
        </p:nvSpPr>
        <p:spPr>
          <a:xfrm rot="21132268">
            <a:off x="3245203" y="631373"/>
            <a:ext cx="189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9FD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(&amp; win prizes!)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E4FEB8-ACD5-F648-ADA3-0B1A241DD7A9}"/>
              </a:ext>
            </a:extLst>
          </p:cNvPr>
          <p:cNvGrpSpPr/>
          <p:nvPr/>
        </p:nvGrpSpPr>
        <p:grpSpPr>
          <a:xfrm>
            <a:off x="6678907" y="5175634"/>
            <a:ext cx="7720599" cy="1682366"/>
            <a:chOff x="2821768" y="3350021"/>
            <a:chExt cx="7720599" cy="16823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7AD1A4-6161-4C41-9DD9-EDDE29236FD3}"/>
                </a:ext>
              </a:extLst>
            </p:cNvPr>
            <p:cNvSpPr txBox="1"/>
            <p:nvPr/>
          </p:nvSpPr>
          <p:spPr>
            <a:xfrm>
              <a:off x="2821768" y="3350021"/>
              <a:ext cx="77205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ln w="28575">
                    <a:noFill/>
                  </a:ln>
                  <a:solidFill>
                    <a:srgbClr val="00B5E2"/>
                  </a:solidFill>
                  <a:latin typeface="Futura"/>
                </a:rPr>
                <a:t>#</a:t>
              </a:r>
              <a:r>
                <a:rPr lang="en-GB" sz="9600" b="1" dirty="0">
                  <a:ln w="38100">
                    <a:noFill/>
                  </a:ln>
                  <a:solidFill>
                    <a:srgbClr val="130F3D"/>
                  </a:solidFill>
                  <a:latin typeface="Futura"/>
                </a:rPr>
                <a:t>READY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5111C9-33BE-0B46-BB58-39077156400C}"/>
                </a:ext>
              </a:extLst>
            </p:cNvPr>
            <p:cNvSpPr txBox="1"/>
            <p:nvPr/>
          </p:nvSpPr>
          <p:spPr>
            <a:xfrm>
              <a:off x="6256134" y="4509167"/>
              <a:ext cx="2426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9FD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FOR UU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51E8B375-8049-B546-AEA2-24F9F1FEC8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50" y="735439"/>
            <a:ext cx="400613" cy="40061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F9B7AA4-F641-5043-9BEF-84654435DC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591" y="735439"/>
            <a:ext cx="473289" cy="4140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663D5F0-35F8-054B-9E70-BEA65AD88D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007" y="735438"/>
            <a:ext cx="415469" cy="41546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21164AF-6179-784B-A99E-A06CD19199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603" y="735438"/>
            <a:ext cx="423013" cy="4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8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7E71B6-1DC9-CE4A-8D0E-611C9433836E}"/>
              </a:ext>
            </a:extLst>
          </p:cNvPr>
          <p:cNvSpPr txBox="1">
            <a:spLocks/>
          </p:cNvSpPr>
          <p:nvPr/>
        </p:nvSpPr>
        <p:spPr>
          <a:xfrm>
            <a:off x="838200" y="3158836"/>
            <a:ext cx="6999514" cy="10390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We want to meet your family.</a:t>
            </a:r>
            <a:br>
              <a:rPr lang="en-US" dirty="0"/>
            </a:br>
            <a:r>
              <a:rPr lang="en-US" b="0" dirty="0"/>
              <a:t>Not joking!</a:t>
            </a:r>
          </a:p>
        </p:txBody>
      </p:sp>
    </p:spTree>
    <p:extLst>
      <p:ext uri="{BB962C8B-B14F-4D97-AF65-F5344CB8AC3E}">
        <p14:creationId xmlns:p14="http://schemas.microsoft.com/office/powerpoint/2010/main" val="10306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6E3A5-0995-1C4B-A614-2E1CC46F2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3953" y="-1"/>
            <a:ext cx="4758047" cy="68879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C67B2A-5C69-4047-9D0F-C253F4F3FC34}"/>
              </a:ext>
            </a:extLst>
          </p:cNvPr>
          <p:cNvSpPr txBox="1">
            <a:spLocks/>
          </p:cNvSpPr>
          <p:nvPr/>
        </p:nvSpPr>
        <p:spPr>
          <a:xfrm>
            <a:off x="539077" y="445165"/>
            <a:ext cx="7494003" cy="7725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9FD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Family Open Days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1A2226-F496-924D-8DD1-2B417B475A8A}"/>
              </a:ext>
            </a:extLst>
          </p:cNvPr>
          <p:cNvSpPr txBox="1">
            <a:spLocks/>
          </p:cNvSpPr>
          <p:nvPr/>
        </p:nvSpPr>
        <p:spPr>
          <a:xfrm>
            <a:off x="509961" y="1334935"/>
            <a:ext cx="6318352" cy="52677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b="1" dirty="0">
                <a:solidFill>
                  <a:srgbClr val="233881"/>
                </a:solidFill>
              </a:rPr>
              <a:t>Alright</a:t>
            </a:r>
            <a:r>
              <a:rPr lang="en-US" sz="1800" dirty="0">
                <a:solidFill>
                  <a:srgbClr val="233881"/>
                </a:solidFill>
              </a:rPr>
              <a:t>... So we we’re kind of joking.</a:t>
            </a:r>
          </a:p>
          <a:p>
            <a:pPr marL="0" indent="0" algn="just">
              <a:buNone/>
            </a:pPr>
            <a:endParaRPr lang="en-US" sz="1800" dirty="0">
              <a:solidFill>
                <a:srgbClr val="233881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233881"/>
                </a:solidFill>
              </a:rPr>
              <a:t>But there’s more to UU than just one campus, and we want to give you as much opportunity to experience all 4 campuses before you make your decision. </a:t>
            </a:r>
          </a:p>
          <a:p>
            <a:pPr marL="0" indent="0" algn="just">
              <a:buNone/>
            </a:pPr>
            <a:endParaRPr lang="en-US" sz="1800" dirty="0">
              <a:solidFill>
                <a:srgbClr val="233881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233881"/>
                </a:solidFill>
              </a:rPr>
              <a:t>To ensure you have as much opportunity to visit our campuses, we are hosting Family Open Days on </a:t>
            </a:r>
            <a:r>
              <a:rPr lang="en-US" sz="1800" b="1" dirty="0">
                <a:solidFill>
                  <a:srgbClr val="233881"/>
                </a:solidFill>
              </a:rPr>
              <a:t>Saturdays</a:t>
            </a:r>
            <a:r>
              <a:rPr lang="en-US" sz="1800" dirty="0">
                <a:solidFill>
                  <a:srgbClr val="233881"/>
                </a:solidFill>
              </a:rPr>
              <a:t> in September &amp; October. This will allow you and your family to visit the campuses and the locations in which they’re embedded, so you can get a true vibe as to what life is like as a Coleraine, Belfast, Magee and Jordanstown student. </a:t>
            </a:r>
          </a:p>
          <a:p>
            <a:pPr marL="0" indent="0" algn="just">
              <a:buNone/>
            </a:pPr>
            <a:endParaRPr lang="en-US" sz="1800" dirty="0">
              <a:solidFill>
                <a:srgbClr val="233881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233881"/>
                </a:solidFill>
              </a:rPr>
              <a:t>Each of our campuses has something different to offer; a different pulse, subject offering, facilities and sports clubs &amp; societies. B</a:t>
            </a:r>
          </a:p>
          <a:p>
            <a:pPr marL="0" indent="0" algn="just">
              <a:buNone/>
            </a:pPr>
            <a:endParaRPr lang="en-US" sz="1800" dirty="0">
              <a:solidFill>
                <a:srgbClr val="233881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233881"/>
                </a:solidFill>
              </a:rPr>
              <a:t>So bring your family along and experience more at Ulster. </a:t>
            </a:r>
          </a:p>
          <a:p>
            <a:pPr marL="0" indent="0" algn="just">
              <a:buNone/>
            </a:pPr>
            <a:endParaRPr lang="en-US" sz="1800" dirty="0">
              <a:solidFill>
                <a:srgbClr val="23388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4212BAC-4E9D-C740-B098-3BEB48B6F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85976"/>
              </p:ext>
            </p:extLst>
          </p:nvPr>
        </p:nvGraphicFramePr>
        <p:xfrm>
          <a:off x="7433952" y="5363178"/>
          <a:ext cx="4758048" cy="1524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552">
                  <a:extLst>
                    <a:ext uri="{9D8B030D-6E8A-4147-A177-3AD203B41FA5}">
                      <a16:colId xmlns:a16="http://schemas.microsoft.com/office/drawing/2014/main" val="1404400060"/>
                    </a:ext>
                  </a:extLst>
                </a:gridCol>
                <a:gridCol w="2905496">
                  <a:extLst>
                    <a:ext uri="{9D8B030D-6E8A-4147-A177-3AD203B41FA5}">
                      <a16:colId xmlns:a16="http://schemas.microsoft.com/office/drawing/2014/main" val="3694661207"/>
                    </a:ext>
                  </a:extLst>
                </a:gridCol>
              </a:tblGrid>
              <a:tr h="38119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Jordanstown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38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Saturday 7 September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3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618093"/>
                  </a:ext>
                </a:extLst>
              </a:tr>
              <a:tr h="38119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Magee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Saturday 21 September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102822"/>
                  </a:ext>
                </a:extLst>
              </a:tr>
              <a:tr h="38119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Coleraine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38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Saturday 28 September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3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908921"/>
                  </a:ext>
                </a:extLst>
              </a:tr>
              <a:tr h="38119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Belfast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F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Saturday 5 October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9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86369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B6E5A2A-9BAA-B24C-8B0E-60ED83896933}"/>
              </a:ext>
            </a:extLst>
          </p:cNvPr>
          <p:cNvSpPr/>
          <p:nvPr/>
        </p:nvSpPr>
        <p:spPr>
          <a:xfrm>
            <a:off x="10509813" y="4988689"/>
            <a:ext cx="1682187" cy="374488"/>
          </a:xfrm>
          <a:prstGeom prst="rect">
            <a:avLst/>
          </a:prstGeom>
          <a:solidFill>
            <a:srgbClr val="130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9.30am – 2pm</a:t>
            </a:r>
          </a:p>
        </p:txBody>
      </p:sp>
    </p:spTree>
    <p:extLst>
      <p:ext uri="{BB962C8B-B14F-4D97-AF65-F5344CB8AC3E}">
        <p14:creationId xmlns:p14="http://schemas.microsoft.com/office/powerpoint/2010/main" val="35731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F421-5189-4290-99BA-1B59E2259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attend Open Days?</a:t>
            </a:r>
          </a:p>
        </p:txBody>
      </p:sp>
    </p:spTree>
    <p:extLst>
      <p:ext uri="{BB962C8B-B14F-4D97-AF65-F5344CB8AC3E}">
        <p14:creationId xmlns:p14="http://schemas.microsoft.com/office/powerpoint/2010/main" val="3130533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639DD-C93D-9949-BF15-6E9DEAB0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finally…</a:t>
            </a:r>
          </a:p>
        </p:txBody>
      </p:sp>
    </p:spTree>
    <p:extLst>
      <p:ext uri="{BB962C8B-B14F-4D97-AF65-F5344CB8AC3E}">
        <p14:creationId xmlns:p14="http://schemas.microsoft.com/office/powerpoint/2010/main" val="2547628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F5EB5-E83A-254A-A71C-CBDD8373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finally…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4538B-8E27-4E46-A3AE-894AC1744B67}"/>
              </a:ext>
            </a:extLst>
          </p:cNvPr>
          <p:cNvSpPr txBox="1"/>
          <p:nvPr/>
        </p:nvSpPr>
        <p:spPr>
          <a:xfrm>
            <a:off x="469802" y="1792653"/>
            <a:ext cx="694237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800" b="1" dirty="0">
                <a:ln w="28575">
                  <a:noFill/>
                </a:ln>
                <a:solidFill>
                  <a:srgbClr val="233881"/>
                </a:solidFill>
                <a:latin typeface="Futura"/>
              </a:rPr>
              <a:t>HAVE </a:t>
            </a:r>
            <a:r>
              <a:rPr lang="en-GB" sz="8800" b="1" dirty="0">
                <a:ln w="28575">
                  <a:noFill/>
                </a:ln>
                <a:solidFill>
                  <a:srgbClr val="009FDF"/>
                </a:solidFill>
                <a:latin typeface="Futura"/>
              </a:rPr>
              <a:t>FUN!</a:t>
            </a:r>
            <a:endParaRPr lang="en-GB" sz="8800" b="1" dirty="0">
              <a:ln w="38100">
                <a:noFill/>
              </a:ln>
              <a:solidFill>
                <a:srgbClr val="009FDF"/>
              </a:solidFill>
              <a:latin typeface="Futur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1873FE-87B8-7B46-ACA0-C602938A1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3BBF40-DA56-554C-A03C-BE605777F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4" y="3239203"/>
            <a:ext cx="6803833" cy="2615332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233881"/>
                </a:solidFill>
              </a:rPr>
              <a:t>Open Days aren’t supposed to be scary, they’re meant to be fun. Let your Open Day be a chance for you to explore, engage and experience what life at Ulster University could be like, so you can make a confident choice about what’s right for you.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rgbClr val="23388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23388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Ready?</a:t>
            </a:r>
            <a:endParaRPr lang="en-US" dirty="0">
              <a:solidFill>
                <a:srgbClr val="23388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9FD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2338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93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05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5A2C-F53D-DC43-9398-DC9B8E1FB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attend Open Days?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D8226-5745-8242-8918-4687FB6D6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496291"/>
            <a:ext cx="6803833" cy="504435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33881"/>
                </a:solidFill>
              </a:rPr>
              <a:t>Choosing what you want to do after you leave school / college is a </a:t>
            </a:r>
            <a:r>
              <a:rPr lang="en-US" b="1" dirty="0">
                <a:solidFill>
                  <a:srgbClr val="233881"/>
                </a:solidFill>
              </a:rPr>
              <a:t>big decision</a:t>
            </a:r>
            <a:r>
              <a:rPr lang="en-US" dirty="0">
                <a:solidFill>
                  <a:srgbClr val="233881"/>
                </a:solidFill>
              </a:rPr>
              <a:t>. It’s important to do your university research early so you can find out what’s right for you. Attending Open Days let’s you: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23388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FDF"/>
                </a:solidFill>
              </a:rPr>
              <a:t>Discover hundreds of courses available.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FDF"/>
                </a:solidFill>
              </a:rPr>
              <a:t>Find out what makes them different at Ulster University.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FDF"/>
                </a:solidFill>
              </a:rPr>
              <a:t>Meet the course lecturers in person.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FDF"/>
                </a:solidFill>
              </a:rPr>
              <a:t>Experience our world-class facilities.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FDF"/>
                </a:solidFill>
              </a:rPr>
              <a:t>Ask questions and get the answers you need.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FDF"/>
                </a:solidFill>
              </a:rPr>
              <a:t>Explore the many sports clubs and societies can you join.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FDF"/>
                </a:solidFill>
              </a:rPr>
              <a:t>Decide whether the university is right for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9FD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3388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F138D-D580-E244-8150-4AF024029F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7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5A2C-F53D-DC43-9398-DC9B8E1FB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attend Open Days?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D8226-5745-8242-8918-4687FB6D6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496291"/>
            <a:ext cx="6803833" cy="50443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33881"/>
                </a:solidFill>
              </a:rPr>
              <a:t>Open Days are an important part of your university research. You should use the opportunity to help you </a:t>
            </a:r>
            <a:r>
              <a:rPr lang="en-US" b="1" dirty="0">
                <a:solidFill>
                  <a:srgbClr val="233881"/>
                </a:solidFill>
              </a:rPr>
              <a:t>make an informed decision </a:t>
            </a:r>
            <a:r>
              <a:rPr lang="en-US" dirty="0">
                <a:solidFill>
                  <a:srgbClr val="233881"/>
                </a:solidFill>
              </a:rPr>
              <a:t>about where you want to be after school or college.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233881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233881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233881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23388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3881"/>
                </a:solidFill>
              </a:rPr>
              <a:t>This guide is designed to help you prepare for attending Open Days at Ulster University, and how to make the most of them.   </a:t>
            </a:r>
          </a:p>
          <a:p>
            <a:endParaRPr lang="en-US" dirty="0">
              <a:solidFill>
                <a:srgbClr val="009FD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3388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F138D-D580-E244-8150-4AF024029F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B063B47-D99C-034F-AF11-1329C792CADC}"/>
              </a:ext>
            </a:extLst>
          </p:cNvPr>
          <p:cNvGrpSpPr/>
          <p:nvPr/>
        </p:nvGrpSpPr>
        <p:grpSpPr>
          <a:xfrm>
            <a:off x="934803" y="3040285"/>
            <a:ext cx="5424085" cy="1685926"/>
            <a:chOff x="922927" y="2933408"/>
            <a:chExt cx="5424085" cy="16859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3F9B24-F5E0-624B-84D5-F05F671065DC}"/>
                </a:ext>
              </a:extLst>
            </p:cNvPr>
            <p:cNvSpPr txBox="1"/>
            <p:nvPr/>
          </p:nvSpPr>
          <p:spPr>
            <a:xfrm>
              <a:off x="922927" y="2933408"/>
              <a:ext cx="5424085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ln w="28575">
                    <a:noFill/>
                  </a:ln>
                  <a:solidFill>
                    <a:srgbClr val="00B5E2"/>
                  </a:solidFill>
                  <a:latin typeface="Futura"/>
                </a:rPr>
                <a:t>#</a:t>
              </a:r>
              <a:r>
                <a:rPr lang="en-GB" sz="9600" b="1" dirty="0">
                  <a:ln w="38100">
                    <a:noFill/>
                  </a:ln>
                  <a:solidFill>
                    <a:srgbClr val="130F3D"/>
                  </a:solidFill>
                  <a:latin typeface="Futura"/>
                </a:rPr>
                <a:t>READY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88D0FD-A235-4A4F-88B7-8FF8C0C6B204}"/>
                </a:ext>
              </a:extLst>
            </p:cNvPr>
            <p:cNvSpPr txBox="1"/>
            <p:nvPr/>
          </p:nvSpPr>
          <p:spPr>
            <a:xfrm>
              <a:off x="4345453" y="4096114"/>
              <a:ext cx="19653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9FD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FOR UU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136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A2D6-6E9B-4E1D-9A84-270716A0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152273"/>
            <a:ext cx="8353300" cy="772528"/>
          </a:xfrm>
        </p:spPr>
        <p:txBody>
          <a:bodyPr>
            <a:normAutofit/>
          </a:bodyPr>
          <a:lstStyle/>
          <a:p>
            <a:r>
              <a:rPr lang="en-US" dirty="0"/>
              <a:t>Before you arrive.</a:t>
            </a:r>
          </a:p>
        </p:txBody>
      </p:sp>
    </p:spTree>
    <p:extLst>
      <p:ext uri="{BB962C8B-B14F-4D97-AF65-F5344CB8AC3E}">
        <p14:creationId xmlns:p14="http://schemas.microsoft.com/office/powerpoint/2010/main" val="2798630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5092-E960-1742-ADCD-9A9887BD6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arrive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EAC24F-4DF8-9448-9932-F86FF29A34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377538"/>
            <a:ext cx="6803833" cy="50443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33881"/>
                </a:solidFill>
              </a:rPr>
              <a:t>It’s important to do some research about Ulster University before you attend our Open Days. Here are some handy tips to best prepare for attending UU Open Days: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9FE4"/>
                </a:solidFill>
              </a:rPr>
              <a:t>Browse courses of interest on our </a:t>
            </a:r>
            <a:r>
              <a:rPr lang="en-US" sz="1600" dirty="0">
                <a:solidFill>
                  <a:srgbClr val="399FE4"/>
                </a:solidFill>
                <a:hlinkClick r:id="rId3"/>
              </a:rPr>
              <a:t>Online Prospectus</a:t>
            </a:r>
            <a:r>
              <a:rPr lang="en-US" sz="1600" dirty="0">
                <a:solidFill>
                  <a:srgbClr val="399FE4"/>
                </a:solidFill>
              </a:rPr>
              <a:t>, so you have something to find out more about during your visit.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9FE4"/>
                </a:solidFill>
                <a:hlinkClick r:id="rId4"/>
              </a:rPr>
              <a:t>Register</a:t>
            </a:r>
            <a:r>
              <a:rPr lang="en-US" sz="1600" dirty="0">
                <a:solidFill>
                  <a:srgbClr val="399FE4"/>
                </a:solidFill>
              </a:rPr>
              <a:t> for subject talks, activities and sessions to receive text message reminders shortly before they begin.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9FE4"/>
                </a:solidFill>
              </a:rPr>
              <a:t>Plan your day and pick </a:t>
            </a:r>
            <a:r>
              <a:rPr lang="en-US" sz="1600" b="1" dirty="0">
                <a:solidFill>
                  <a:srgbClr val="399FE4"/>
                </a:solidFill>
              </a:rPr>
              <a:t>5 things </a:t>
            </a:r>
            <a:r>
              <a:rPr lang="en-US" sz="1600" dirty="0">
                <a:solidFill>
                  <a:srgbClr val="399FE4"/>
                </a:solidFill>
              </a:rPr>
              <a:t>you either want to see, experience, find out more about or get involved in, to ensure you make the most of your time on campus.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9FE4"/>
                </a:solidFill>
              </a:rPr>
              <a:t>Become familiar with our campuses before you arrive. Take a quick look at the campus maps in the next few slides so you know exactly where you need to go.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99FE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CE276-3346-AB4D-8130-10372174E2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7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7969-901F-483A-9C47-1C531B67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273"/>
            <a:ext cx="8028709" cy="772528"/>
          </a:xfrm>
        </p:spPr>
        <p:txBody>
          <a:bodyPr>
            <a:normAutofit/>
          </a:bodyPr>
          <a:lstStyle/>
          <a:p>
            <a:r>
              <a:rPr lang="en-US" dirty="0"/>
              <a:t>Finding our campuses.</a:t>
            </a:r>
          </a:p>
        </p:txBody>
      </p:sp>
    </p:spTree>
    <p:extLst>
      <p:ext uri="{BB962C8B-B14F-4D97-AF65-F5344CB8AC3E}">
        <p14:creationId xmlns:p14="http://schemas.microsoft.com/office/powerpoint/2010/main" val="284152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C4E3-B153-8A41-A48E-CDFBAE91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our campuses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BC439-2606-174F-BE65-52A07D8AF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05" r="24295" b="34071"/>
          <a:stretch/>
        </p:blipFill>
        <p:spPr>
          <a:xfrm rot="171095">
            <a:off x="5884371" y="1363470"/>
            <a:ext cx="6524300" cy="4610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10505C-23FF-434E-8E80-11A0D5D97C28}"/>
              </a:ext>
            </a:extLst>
          </p:cNvPr>
          <p:cNvSpPr/>
          <p:nvPr/>
        </p:nvSpPr>
        <p:spPr>
          <a:xfrm>
            <a:off x="539077" y="1372072"/>
            <a:ext cx="7232073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3881"/>
                </a:solidFill>
              </a:rPr>
              <a:t>With over </a:t>
            </a:r>
            <a:r>
              <a:rPr lang="en-US" b="1" dirty="0">
                <a:solidFill>
                  <a:srgbClr val="233881"/>
                </a:solidFill>
              </a:rPr>
              <a:t>26,000 students </a:t>
            </a:r>
            <a:r>
              <a:rPr lang="en-US" dirty="0">
                <a:solidFill>
                  <a:srgbClr val="233881"/>
                </a:solidFill>
              </a:rPr>
              <a:t>and as the </a:t>
            </a:r>
            <a:r>
              <a:rPr lang="en-US" b="1" dirty="0">
                <a:solidFill>
                  <a:srgbClr val="233881"/>
                </a:solidFill>
              </a:rPr>
              <a:t>2</a:t>
            </a:r>
            <a:r>
              <a:rPr lang="en-US" b="1" baseline="30000" dirty="0">
                <a:solidFill>
                  <a:srgbClr val="233881"/>
                </a:solidFill>
              </a:rPr>
              <a:t>nd</a:t>
            </a:r>
            <a:r>
              <a:rPr lang="en-US" b="1" dirty="0">
                <a:solidFill>
                  <a:srgbClr val="233881"/>
                </a:solidFill>
              </a:rPr>
              <a:t> largest university</a:t>
            </a:r>
            <a:r>
              <a:rPr lang="en-US" dirty="0">
                <a:solidFill>
                  <a:srgbClr val="233881"/>
                </a:solidFill>
              </a:rPr>
              <a:t> in Ireland, we have some serious real estate! </a:t>
            </a:r>
          </a:p>
          <a:p>
            <a:endParaRPr lang="en-US" dirty="0">
              <a:solidFill>
                <a:srgbClr val="233881"/>
              </a:solidFill>
            </a:endParaRPr>
          </a:p>
          <a:p>
            <a:r>
              <a:rPr lang="en-US" dirty="0">
                <a:solidFill>
                  <a:srgbClr val="233881"/>
                </a:solidFill>
              </a:rPr>
              <a:t>Ulster University is located across </a:t>
            </a:r>
            <a:r>
              <a:rPr lang="en-US" b="1" dirty="0">
                <a:solidFill>
                  <a:srgbClr val="233881"/>
                </a:solidFill>
              </a:rPr>
              <a:t>4 campuses </a:t>
            </a:r>
            <a:r>
              <a:rPr lang="en-US" dirty="0">
                <a:solidFill>
                  <a:srgbClr val="233881"/>
                </a:solidFill>
              </a:rPr>
              <a:t>in Northern Ireland. Depending on which course you choose, you will be based on a specific campus – each with it’s own vibrant student community – and finding us couldn’t be easier…</a:t>
            </a:r>
          </a:p>
          <a:p>
            <a:endParaRPr lang="en-US" dirty="0">
              <a:solidFill>
                <a:srgbClr val="23388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9FDF"/>
                </a:solidFill>
              </a:rPr>
              <a:t>Belfast</a:t>
            </a:r>
            <a:r>
              <a:rPr lang="en-US" dirty="0">
                <a:solidFill>
                  <a:srgbClr val="009FDF"/>
                </a:solidFill>
              </a:rPr>
              <a:t> | York Street, Belfast, BT15 1ED</a:t>
            </a:r>
            <a:endParaRPr lang="en-US" b="1" dirty="0">
              <a:solidFill>
                <a:srgbClr val="009FD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9FDF"/>
                </a:solidFill>
              </a:rPr>
              <a:t>Coleraine </a:t>
            </a:r>
            <a:r>
              <a:rPr lang="en-US" dirty="0">
                <a:solidFill>
                  <a:srgbClr val="009FDF"/>
                </a:solidFill>
              </a:rPr>
              <a:t>| </a:t>
            </a:r>
            <a:r>
              <a:rPr lang="en-US" dirty="0" err="1">
                <a:solidFill>
                  <a:srgbClr val="009FDF"/>
                </a:solidFill>
              </a:rPr>
              <a:t>Cromore</a:t>
            </a:r>
            <a:r>
              <a:rPr lang="en-US" dirty="0">
                <a:solidFill>
                  <a:srgbClr val="009FDF"/>
                </a:solidFill>
              </a:rPr>
              <a:t> Road, Coleraine, BT52 1SA</a:t>
            </a:r>
            <a:endParaRPr lang="en-US" b="1" dirty="0">
              <a:solidFill>
                <a:srgbClr val="009FD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9FDF"/>
                </a:solidFill>
              </a:rPr>
              <a:t>Jordanstown </a:t>
            </a:r>
            <a:r>
              <a:rPr lang="en-US" dirty="0">
                <a:solidFill>
                  <a:srgbClr val="009FDF"/>
                </a:solidFill>
              </a:rPr>
              <a:t>| Shore Road, Newtownabbey BT37 0QB</a:t>
            </a:r>
            <a:endParaRPr lang="en-US" b="1" dirty="0">
              <a:solidFill>
                <a:srgbClr val="009FD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9FDF"/>
                </a:solidFill>
              </a:rPr>
              <a:t>Magee </a:t>
            </a:r>
            <a:r>
              <a:rPr lang="en-US" dirty="0">
                <a:solidFill>
                  <a:srgbClr val="009FDF"/>
                </a:solidFill>
              </a:rPr>
              <a:t>| Northland Road, Derry</a:t>
            </a:r>
            <a:r>
              <a:rPr lang="en-GB" dirty="0">
                <a:solidFill>
                  <a:srgbClr val="009FDF"/>
                </a:solidFill>
              </a:rPr>
              <a:t>⁓Londonderry, BT48 7JL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9FDF"/>
              </a:solidFill>
            </a:endParaRPr>
          </a:p>
          <a:p>
            <a:r>
              <a:rPr lang="en-GB" dirty="0">
                <a:solidFill>
                  <a:srgbClr val="233881"/>
                </a:solidFill>
              </a:rPr>
              <a:t>In the next few slides, you’ll find aerial view maps of each of our</a:t>
            </a:r>
          </a:p>
          <a:p>
            <a:r>
              <a:rPr lang="en-GB" dirty="0">
                <a:solidFill>
                  <a:srgbClr val="233881"/>
                </a:solidFill>
              </a:rPr>
              <a:t>campuses to help you familiarise yourself with the areas.</a:t>
            </a:r>
            <a:endParaRPr lang="en-US" dirty="0">
              <a:solidFill>
                <a:srgbClr val="233881"/>
              </a:solidFill>
            </a:endParaRPr>
          </a:p>
          <a:p>
            <a:endParaRPr lang="en-US" dirty="0">
              <a:solidFill>
                <a:srgbClr val="2338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D15228-CD2E-3643-9525-05031B32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45" y="165727"/>
            <a:ext cx="11909533" cy="6555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C7AD2-6843-6646-AB18-4DB61364E2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52" y="316993"/>
            <a:ext cx="1621073" cy="1146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3E494D-AF8C-3F4C-935D-E7A07260387B}"/>
              </a:ext>
            </a:extLst>
          </p:cNvPr>
          <p:cNvSpPr txBox="1"/>
          <p:nvPr/>
        </p:nvSpPr>
        <p:spPr>
          <a:xfrm>
            <a:off x="5181600" y="5953851"/>
            <a:ext cx="7095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388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JORDANSTOWN</a:t>
            </a:r>
          </a:p>
        </p:txBody>
      </p:sp>
    </p:spTree>
    <p:extLst>
      <p:ext uri="{BB962C8B-B14F-4D97-AF65-F5344CB8AC3E}">
        <p14:creationId xmlns:p14="http://schemas.microsoft.com/office/powerpoint/2010/main" val="1289863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8858</TotalTime>
  <Words>952</Words>
  <Application>Microsoft Macintosh PowerPoint</Application>
  <PresentationFormat>Widescreen</PresentationFormat>
  <Paragraphs>110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Futura</vt:lpstr>
      <vt:lpstr>Futura Medium</vt:lpstr>
      <vt:lpstr>Office Theme</vt:lpstr>
      <vt:lpstr>Open Day Guide</vt:lpstr>
      <vt:lpstr>Why attend Open Days?</vt:lpstr>
      <vt:lpstr>Why attend Open Days?</vt:lpstr>
      <vt:lpstr>Why attend Open Days?</vt:lpstr>
      <vt:lpstr>Before you arrive.</vt:lpstr>
      <vt:lpstr>Before you arrive</vt:lpstr>
      <vt:lpstr>Finding our campuses.</vt:lpstr>
      <vt:lpstr>Finding our campuses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Hacking Open Days | 5 tips</vt:lpstr>
      <vt:lpstr>PowerPoint Presentation</vt:lpstr>
      <vt:lpstr>Get Social!</vt:lpstr>
      <vt:lpstr>PowerPoint Presentation</vt:lpstr>
      <vt:lpstr>PowerPoint Presentation</vt:lpstr>
      <vt:lpstr>And finally…</vt:lpstr>
      <vt:lpstr>And finally…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McCloskey</dc:creator>
  <cp:lastModifiedBy>Meehan, Conan</cp:lastModifiedBy>
  <cp:revision>60</cp:revision>
  <cp:lastPrinted>2019-08-27T09:21:22Z</cp:lastPrinted>
  <dcterms:created xsi:type="dcterms:W3CDTF">2019-03-01T14:17:43Z</dcterms:created>
  <dcterms:modified xsi:type="dcterms:W3CDTF">2019-08-29T10:08:48Z</dcterms:modified>
</cp:coreProperties>
</file>